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278" r:id="rId4"/>
    <p:sldId id="294" r:id="rId5"/>
    <p:sldId id="279" r:id="rId6"/>
    <p:sldId id="283" r:id="rId7"/>
    <p:sldId id="284" r:id="rId8"/>
    <p:sldId id="282" r:id="rId9"/>
    <p:sldId id="280" r:id="rId10"/>
    <p:sldId id="286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81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45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6625" autoAdjust="0"/>
  </p:normalViewPr>
  <p:slideViewPr>
    <p:cSldViewPr>
      <p:cViewPr>
        <p:scale>
          <a:sx n="70" d="100"/>
          <a:sy n="70" d="100"/>
        </p:scale>
        <p:origin x="-138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E32F4-982B-4652-9989-9FF59202DA8B}" type="datetimeFigureOut">
              <a:rPr lang="hu-HU" smtClean="0"/>
              <a:t>2015.11.10.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3697-552B-4198-B5D7-1933E7EAD9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15024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D34F41-C0C1-46EB-9FDC-5767D9681F35}" type="datetimeFigureOut">
              <a:rPr lang="hu-HU"/>
              <a:pPr>
                <a:defRPr/>
              </a:pPr>
              <a:t>2015.11.10.</a:t>
            </a:fld>
            <a:endParaRPr lang="hu-H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8E7F6C1-C615-4585-89F9-3877FBFCC3B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54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7F6C1-C615-4585-89F9-3877FBFCC3B1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27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6"/>
          <p:cNvSpPr txBox="1"/>
          <p:nvPr userDrawn="1"/>
        </p:nvSpPr>
        <p:spPr>
          <a:xfrm>
            <a:off x="979495" y="908720"/>
            <a:ext cx="719091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  <a:bevelB w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MTA Energiatudományi Kutatóközpont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22960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hu-HU" sz="3600" b="0" kern="1200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8E123E2-AD78-4BBC-95CC-351DB20EDE40}" type="datetime1">
              <a:rPr lang="hu-HU" smtClean="0"/>
              <a:t>2015.11.10.</a:t>
            </a:fld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EF7FAF-C311-4911-BA1E-4D3B5B4ADC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22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DED799-C719-4EC1-9DCE-7D1FEC2CB401}" type="datetime1">
              <a:rPr lang="hu-HU" smtClean="0"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F0B83B-1843-4DB0-BD02-C32B85EDA9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09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12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3163B0-D701-4279-B139-A664031FBD36}" type="datetime1">
              <a:rPr lang="hu-HU" smtClean="0"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73F96F-9E1A-49E4-9D4E-77DE41CF1E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51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/>
          <p:cNvSpPr txBox="1"/>
          <p:nvPr/>
        </p:nvSpPr>
        <p:spPr>
          <a:xfrm>
            <a:off x="979495" y="908720"/>
            <a:ext cx="719091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  <a:bevelB w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MTA Energiatudományi Kutatóközpont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hu-HU" sz="36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hu-HU" sz="28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FBE2F1-DA96-4680-B1ED-1C72B05F9198}" type="datetime1">
              <a:rPr lang="hu-HU" smtClean="0"/>
              <a:t>2015.11.10.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0B247B-5428-49D4-99F2-CD2F3710C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367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hu-HU" sz="3600" b="0" kern="1200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94DD905-0340-46C7-B276-0413631089E3}" type="datetime1">
              <a:rPr lang="hu-HU" smtClean="0"/>
              <a:t>2015.11.10.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9AA9B6-82A3-488F-98CD-4DD55EE50A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4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62A3D8-38F0-4AE5-8DB5-09BB6ABD3855}" type="datetime1">
              <a:rPr lang="hu-HU" smtClean="0"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4A6860-9542-4A64-B476-1A221A14E9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5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6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6"/>
          <p:cNvSpPr txBox="1"/>
          <p:nvPr/>
        </p:nvSpPr>
        <p:spPr>
          <a:xfrm>
            <a:off x="979495" y="908720"/>
            <a:ext cx="719091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0650"/>
            <a:bevelB w="254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spc="16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MTA Energiatudományi Kutatóközpont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lang="hu-HU" sz="36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hu-HU" sz="2800" b="1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893DE5-F71F-4D35-B4F7-8527C90965E1}" type="datetime1">
              <a:rPr lang="hu-HU" smtClean="0"/>
              <a:t>2015.11.10.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6C084A-EC88-46D7-AB06-873D85D498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8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hu-HU" sz="3600" b="0" kern="1200" spc="16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ea typeface="+mn-ea"/>
                <a:cs typeface="Lucida Sans Unicode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00C99C-4F7C-43FB-99BE-A12C56616E0B}" type="datetime1">
              <a:rPr lang="hu-HU" smtClean="0"/>
              <a:t>2015.11.10.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hu-HU" smtClean="0"/>
              <a:t>Pántya Annamária, MTA EK Környezetvédelmi Szolgálat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F47EE3-A29E-421C-8BC1-5D683E3B0E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84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ép 11" descr="Új ké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133350"/>
            <a:ext cx="1003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2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Kép 11" descr="Új ké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25"/>
            <a:ext cx="1003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1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4213"/>
            <a:ext cx="6858000" cy="617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Kép 11" descr="Új kép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0"/>
            <a:ext cx="1003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4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ntya.anna@energia.mta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effectLst/>
              </a:rPr>
              <a:t>Sugárvédelem és környezetellenőrzés </a:t>
            </a:r>
            <a:br>
              <a:rPr lang="hu-HU" dirty="0">
                <a:effectLst/>
              </a:rPr>
            </a:br>
            <a:r>
              <a:rPr lang="hu-HU" dirty="0" smtClean="0">
                <a:effectLst/>
              </a:rPr>
              <a:t/>
            </a:r>
            <a:br>
              <a:rPr lang="hu-HU" dirty="0" smtClean="0">
                <a:effectLst/>
              </a:rPr>
            </a:br>
            <a:r>
              <a:rPr lang="hu-HU" sz="2400" dirty="0" err="1" smtClean="0">
                <a:effectLst/>
              </a:rPr>
              <a:t>Pántya</a:t>
            </a:r>
            <a:r>
              <a:rPr lang="hu-HU" sz="2400" dirty="0" smtClean="0">
                <a:effectLst/>
              </a:rPr>
              <a:t> Annamária</a:t>
            </a:r>
            <a:br>
              <a:rPr lang="hu-HU" sz="2400" dirty="0" smtClean="0">
                <a:effectLst/>
              </a:rPr>
            </a:br>
            <a:r>
              <a:rPr lang="hu-HU" sz="2400" dirty="0" err="1" smtClean="0">
                <a:effectLst/>
                <a:hlinkClick r:id="rId2"/>
              </a:rPr>
              <a:t>pantya.anna</a:t>
            </a:r>
            <a:r>
              <a:rPr lang="hu-HU" sz="2400" dirty="0" smtClean="0">
                <a:effectLst/>
                <a:hlinkClick r:id="rId2"/>
              </a:rPr>
              <a:t>@</a:t>
            </a:r>
            <a:r>
              <a:rPr lang="hu-HU" sz="2400" dirty="0" err="1" smtClean="0">
                <a:effectLst/>
                <a:hlinkClick r:id="rId2"/>
              </a:rPr>
              <a:t>energia.mta.hu</a:t>
            </a:r>
            <a:r>
              <a:rPr lang="hu-HU" sz="2400" dirty="0" smtClean="0">
                <a:effectLst/>
              </a:rPr>
              <a:t/>
            </a:r>
            <a:br>
              <a:rPr lang="hu-HU" sz="2400" dirty="0" smtClean="0">
                <a:effectLst/>
              </a:rPr>
            </a:b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9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hu-HU" dirty="0" smtClean="0"/>
              <a:t>Belső sugárterhelés ellenőrzése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98239" y="6382887"/>
            <a:ext cx="2133600" cy="365125"/>
          </a:xfrm>
        </p:spPr>
        <p:txBody>
          <a:bodyPr/>
          <a:lstStyle/>
          <a:p>
            <a:pPr>
              <a:defRPr/>
            </a:pPr>
            <a:fld id="{8D701796-0566-4284-A008-DBD0F0A8392D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6120680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r="25387"/>
          <a:stretch/>
        </p:blipFill>
        <p:spPr bwMode="auto">
          <a:xfrm>
            <a:off x="5292080" y="1740879"/>
            <a:ext cx="3593942" cy="461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55576" y="1740879"/>
            <a:ext cx="47525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/>
              <a:t>Egésztestszámláló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Éves rutin mérés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Baleseti helyzet ellenőrzés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Pajzsmirigy mérés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2"/>
          <a:stretch/>
        </p:blipFill>
        <p:spPr bwMode="auto">
          <a:xfrm>
            <a:off x="1331640" y="3619939"/>
            <a:ext cx="3600400" cy="27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Mozgó laboratórium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1043608" y="6381328"/>
            <a:ext cx="2133600" cy="365125"/>
          </a:xfrm>
        </p:spPr>
        <p:txBody>
          <a:bodyPr/>
          <a:lstStyle/>
          <a:p>
            <a:pPr>
              <a:defRPr/>
            </a:pPr>
            <a:fld id="{7A0FC90D-5956-48A2-B954-A2B0D2F0878A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051720" y="6381328"/>
            <a:ext cx="6120680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pic>
        <p:nvPicPr>
          <p:cNvPr id="7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94930"/>
            <a:ext cx="3860182" cy="23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94930"/>
            <a:ext cx="3456384" cy="259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8"/>
          <a:stretch>
            <a:fillRect/>
          </a:stretch>
        </p:blipFill>
        <p:spPr bwMode="auto">
          <a:xfrm>
            <a:off x="4860032" y="3484406"/>
            <a:ext cx="3860182" cy="289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1667"/>
            <a:ext cx="3540013" cy="27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9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Környezetvédelmi szolgálat kutatásai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2133600" cy="365125"/>
          </a:xfrm>
        </p:spPr>
        <p:txBody>
          <a:bodyPr/>
          <a:lstStyle/>
          <a:p>
            <a:pPr>
              <a:defRPr/>
            </a:pPr>
            <a:fld id="{A0EC4466-F5B2-4B3C-AAC3-9C0E02BFB814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976664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442392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27584" y="1628800"/>
            <a:ext cx="56886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Belső sugárterhelés </a:t>
            </a:r>
            <a:r>
              <a:rPr lang="hu-HU" sz="2800" dirty="0" smtClean="0"/>
              <a:t>vizsgálata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Amerícium mérése tüdőben, koponyában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Izotópok kimutatása </a:t>
            </a:r>
            <a:r>
              <a:rPr lang="hu-HU" sz="2400" dirty="0" err="1" smtClean="0"/>
              <a:t>exkrétumban</a:t>
            </a:r>
            <a:r>
              <a:rPr lang="hu-HU" sz="2400" dirty="0" smtClean="0"/>
              <a:t> gamma </a:t>
            </a:r>
            <a:r>
              <a:rPr lang="hu-HU" sz="2400" dirty="0" err="1" smtClean="0"/>
              <a:t>spektrometriával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Jód izotópok vizsgálata pajzsmirigyben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Dózisbecslés</a:t>
            </a:r>
            <a:endParaRPr lang="hu-HU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Összemérés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IAEA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BFS</a:t>
            </a:r>
          </a:p>
          <a:p>
            <a:endParaRPr lang="hu-HU" dirty="0"/>
          </a:p>
        </p:txBody>
      </p:sp>
      <p:pic>
        <p:nvPicPr>
          <p:cNvPr id="7" name="Kép 6" descr="SAM_08560014.JPG"/>
          <p:cNvPicPr/>
          <p:nvPr/>
        </p:nvPicPr>
        <p:blipFill rotWithShape="1">
          <a:blip r:embed="rId2" cstate="print"/>
          <a:srcRect t="8137" b="12261"/>
          <a:stretch/>
        </p:blipFill>
        <p:spPr>
          <a:xfrm>
            <a:off x="6720079" y="1471152"/>
            <a:ext cx="2202881" cy="2491998"/>
          </a:xfrm>
          <a:prstGeom prst="rect">
            <a:avLst/>
          </a:prstGeom>
        </p:spPr>
      </p:pic>
      <p:sp>
        <p:nvSpPr>
          <p:cNvPr id="8" name="AutoShape 2" descr="https://webmail.kfki.hu/roundcubemail/?_task=mail&amp;_framed=1&amp;_action=get&amp;_mbox=INBOX&amp;_uid=540&amp;_part=2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49" y="4082876"/>
            <a:ext cx="3336615" cy="222549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29058" r="21096" b="9062"/>
          <a:stretch/>
        </p:blipFill>
        <p:spPr>
          <a:xfrm>
            <a:off x="3851920" y="4114173"/>
            <a:ext cx="1651922" cy="21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Tervezett projektek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99592" y="6381328"/>
            <a:ext cx="2133600" cy="365125"/>
          </a:xfrm>
        </p:spPr>
        <p:txBody>
          <a:bodyPr/>
          <a:lstStyle/>
          <a:p>
            <a:pPr>
              <a:defRPr/>
            </a:pPr>
            <a:fld id="{2DA4B837-9FFD-4B7D-8E86-B1FDEB4224D6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176104" y="6381328"/>
            <a:ext cx="5976664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164716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dirty="0"/>
              <a:t>Félvezető detektoros gamma-spektrométerek kalibrációja a kisenergiás tartományban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/>
              <a:t>Függvényillesztésen alapuló </a:t>
            </a:r>
            <a:r>
              <a:rPr lang="hu-HU" sz="2800" dirty="0" smtClean="0"/>
              <a:t>spektrum értékelési </a:t>
            </a:r>
            <a:r>
              <a:rPr lang="hu-HU" sz="2800" dirty="0"/>
              <a:t>módszerek kidolgozása </a:t>
            </a:r>
            <a:br>
              <a:rPr lang="hu-HU" sz="2800" dirty="0"/>
            </a:br>
            <a:r>
              <a:rPr lang="hu-HU" sz="2800" dirty="0"/>
              <a:t>szcintillációs gamma-spektrométerek számára 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Monte </a:t>
            </a:r>
            <a:r>
              <a:rPr lang="hu-HU" sz="2800" dirty="0" smtClean="0"/>
              <a:t>Carlo szimuláció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614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98178"/>
          </a:xfrm>
        </p:spPr>
        <p:txBody>
          <a:bodyPr/>
          <a:lstStyle/>
          <a:p>
            <a:r>
              <a:rPr lang="hu-HU" sz="3200" dirty="0"/>
              <a:t>Félvezető detektoros gamma-spektrométerek kalibrációja a kisenergiás tartományban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1043608" y="6381328"/>
            <a:ext cx="2133600" cy="365125"/>
          </a:xfrm>
        </p:spPr>
        <p:txBody>
          <a:bodyPr/>
          <a:lstStyle/>
          <a:p>
            <a:pPr>
              <a:defRPr/>
            </a:pPr>
            <a:fld id="{9775827F-F8D5-4D9B-9B29-4BAA47C3B67C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5616624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99592" y="1988840"/>
            <a:ext cx="792088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baseline="30000" dirty="0" smtClean="0"/>
              <a:t>125</a:t>
            </a:r>
            <a:r>
              <a:rPr lang="hu-HU" sz="2400" dirty="0" smtClean="0"/>
              <a:t>I izotóp ipari használata </a:t>
            </a:r>
            <a:r>
              <a:rPr lang="hu-HU" sz="2400" dirty="0"/>
              <a:t>és </a:t>
            </a:r>
            <a:r>
              <a:rPr lang="hu-HU" sz="2400" dirty="0" smtClean="0"/>
              <a:t>feldolgozása a telephelyen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Gamma </a:t>
            </a:r>
            <a:r>
              <a:rPr lang="hu-HU" sz="2400" dirty="0" err="1" smtClean="0"/>
              <a:t>spektrometriás</a:t>
            </a:r>
            <a:r>
              <a:rPr lang="hu-HU" sz="2400" dirty="0" smtClean="0"/>
              <a:t> megbízható analízis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Környezet ­elle­nőr­zés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/>
              <a:t>B</a:t>
            </a:r>
            <a:r>
              <a:rPr lang="hu-HU" sz="2400" dirty="0" smtClean="0"/>
              <a:t>első </a:t>
            </a:r>
            <a:r>
              <a:rPr lang="hu-HU" sz="2400" dirty="0"/>
              <a:t>sugárterhelés ellenőrzése </a:t>
            </a:r>
            <a:endParaRPr lang="hu-HU" sz="2400" dirty="0" smtClean="0"/>
          </a:p>
          <a:p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27 </a:t>
            </a:r>
            <a:r>
              <a:rPr lang="hu-HU" sz="2400" dirty="0"/>
              <a:t>és 36 </a:t>
            </a:r>
            <a:r>
              <a:rPr lang="hu-HU" sz="2400" dirty="0" err="1"/>
              <a:t>keV</a:t>
            </a:r>
            <a:r>
              <a:rPr lang="hu-HU" sz="2400" dirty="0"/>
              <a:t> közötti – röntgen és gamma-vonalai </a:t>
            </a:r>
            <a:endParaRPr lang="hu-H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/>
              <a:t>vékony ablakos (Be vagy polimer</a:t>
            </a:r>
            <a:r>
              <a:rPr lang="hu-HU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/>
              <a:t>kis holtrétegű detektorokkal </a:t>
            </a:r>
            <a:r>
              <a:rPr lang="hu-HU" sz="2400" dirty="0" smtClean="0"/>
              <a:t>mérhető</a:t>
            </a:r>
            <a:endParaRPr lang="hu-H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hatásfokfüggvény meredeken változik </a:t>
            </a:r>
            <a:r>
              <a:rPr lang="hu-HU" sz="2400" dirty="0" smtClean="0"/>
              <a:t>a kisenergiás </a:t>
            </a:r>
            <a:br>
              <a:rPr lang="hu-HU" sz="2400" dirty="0" smtClean="0"/>
            </a:br>
            <a:r>
              <a:rPr lang="hu-HU" sz="2400" dirty="0" smtClean="0"/>
              <a:t>tartományban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 hatásfok kalibráció </a:t>
            </a:r>
            <a:r>
              <a:rPr lang="hu-HU" sz="2400" dirty="0"/>
              <a:t>különös figyelmet </a:t>
            </a:r>
            <a:r>
              <a:rPr lang="hu-HU" sz="2400" dirty="0" smtClean="0"/>
              <a:t>igényel 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5872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hu-HU" dirty="0"/>
              <a:t>Függvényillesztésen alapuló spektrumértékelési módszerek kidolgozása 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/>
          <a:p>
            <a:pPr>
              <a:defRPr/>
            </a:pPr>
            <a:fld id="{B43F4FD0-E05D-424B-B108-5AC19418DCBA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5832648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971600" y="1916832"/>
            <a:ext cx="81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/>
              <a:t>B</a:t>
            </a:r>
            <a:r>
              <a:rPr lang="hu-HU" sz="2400" dirty="0" smtClean="0"/>
              <a:t>első sugárterhelés </a:t>
            </a:r>
            <a:r>
              <a:rPr lang="hu-HU" sz="2400" dirty="0" err="1" smtClean="0"/>
              <a:t>egésztestszámlálós</a:t>
            </a:r>
            <a:r>
              <a:rPr lang="hu-HU" sz="2400" dirty="0" smtClean="0"/>
              <a:t> ellenőrzése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A rutin szű­rővizsgálatok </a:t>
            </a:r>
            <a:r>
              <a:rPr lang="hu-HU" sz="2400" dirty="0"/>
              <a:t>szcintillációs </a:t>
            </a:r>
            <a:r>
              <a:rPr lang="hu-HU" sz="2400" dirty="0" smtClean="0"/>
              <a:t>detektorral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Kiértékelésük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/>
              <a:t>F</a:t>
            </a:r>
            <a:r>
              <a:rPr lang="hu-HU" sz="2400" dirty="0" smtClean="0"/>
              <a:t>üggvényillesztésen </a:t>
            </a:r>
            <a:r>
              <a:rPr lang="hu-HU" sz="2400" dirty="0"/>
              <a:t>alapuló spektrumértékelési mód­szer </a:t>
            </a:r>
            <a:r>
              <a:rPr lang="hu-HU" sz="2400" dirty="0" smtClean="0"/>
              <a:t>és program kidolgozása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 program segíti a műszer </a:t>
            </a:r>
            <a:r>
              <a:rPr lang="hu-HU" sz="2400" dirty="0"/>
              <a:t>üzemeltetőjének munkáját </a:t>
            </a:r>
            <a:endParaRPr lang="hu-HU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„rutin” ese­te­ket auto­matikusan </a:t>
            </a:r>
            <a:r>
              <a:rPr lang="hu-HU" sz="2400" dirty="0" smtClean="0"/>
              <a:t>kezeli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/>
              <a:t>H</a:t>
            </a:r>
            <a:r>
              <a:rPr lang="hu-HU" sz="2400" dirty="0" smtClean="0"/>
              <a:t>até­ko­nyan </a:t>
            </a:r>
            <a:r>
              <a:rPr lang="hu-HU" sz="2400" dirty="0"/>
              <a:t>kiszűrhetők azok az esetek, 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emberi </a:t>
            </a:r>
            <a:r>
              <a:rPr lang="hu-HU" sz="2400" dirty="0"/>
              <a:t>beavatkozás, 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kézi </a:t>
            </a:r>
            <a:r>
              <a:rPr lang="hu-HU" sz="2400" dirty="0"/>
              <a:t>kiértékelés </a:t>
            </a:r>
            <a:r>
              <a:rPr lang="hu-HU" sz="2400" dirty="0" smtClean="0"/>
              <a:t>szükséges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LD kiszámítás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688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Monte Carlo szimuláció</a:t>
            </a:r>
            <a:br>
              <a:rPr lang="hu-HU" dirty="0"/>
            </a:b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71600" y="6381328"/>
            <a:ext cx="2133600" cy="365125"/>
          </a:xfrm>
        </p:spPr>
        <p:txBody>
          <a:bodyPr/>
          <a:lstStyle/>
          <a:p>
            <a:pPr>
              <a:defRPr/>
            </a:pPr>
            <a:fld id="{13EE4F61-29DD-4727-A439-C8B32A7FF553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5544616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971600" y="155679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Belső sugárterhelés személyi megfigyelése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Monte Carlo </a:t>
            </a:r>
            <a:r>
              <a:rPr lang="hu-HU" sz="2400" dirty="0"/>
              <a:t>módszerek </a:t>
            </a:r>
            <a:r>
              <a:rPr lang="hu-HU" sz="2400" dirty="0" smtClean="0"/>
              <a:t>alkalmazása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/>
              <a:t>CAThyMARA</a:t>
            </a:r>
            <a:r>
              <a:rPr lang="hu-HU" sz="2400" dirty="0" smtClean="0"/>
              <a:t> – </a:t>
            </a:r>
            <a:r>
              <a:rPr lang="hu-HU" sz="2400" dirty="0" err="1" smtClean="0"/>
              <a:t>Ch</a:t>
            </a:r>
            <a:r>
              <a:rPr lang="en-US" sz="2400" dirty="0" err="1" smtClean="0"/>
              <a:t>ild</a:t>
            </a:r>
            <a:r>
              <a:rPr lang="en-US" sz="2400" dirty="0" smtClean="0"/>
              <a:t> </a:t>
            </a:r>
            <a:r>
              <a:rPr lang="en-US" sz="2400" dirty="0"/>
              <a:t>and Adult Thyroid Monitoring After Reactor </a:t>
            </a:r>
            <a:r>
              <a:rPr lang="en-US" sz="2400" dirty="0" smtClean="0"/>
              <a:t>Accident</a:t>
            </a:r>
            <a:endParaRPr lang="hu-HU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lakosság különböző </a:t>
            </a:r>
            <a:r>
              <a:rPr lang="hu-HU" sz="2400" dirty="0" smtClean="0"/>
              <a:t>korosztályainak megfigyelés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Kalibráció, összemérések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Monte Carlo számítások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A cél: speciális útmutató kialakítása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Monitorozásra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/>
              <a:t>D</a:t>
            </a:r>
            <a:r>
              <a:rPr lang="hu-HU" sz="2400" dirty="0" smtClean="0"/>
              <a:t>ózisbecslésre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689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99592" y="6381328"/>
            <a:ext cx="2133600" cy="365125"/>
          </a:xfrm>
        </p:spPr>
        <p:txBody>
          <a:bodyPr/>
          <a:lstStyle/>
          <a:p>
            <a:pPr>
              <a:defRPr/>
            </a:pPr>
            <a:fld id="{BCBC2AED-D042-42CC-BCE0-DB08FEC452E9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195736" y="6381328"/>
            <a:ext cx="5806424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9" y="1700808"/>
            <a:ext cx="7776864" cy="4186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/>
              <a:t>Méréstechnika megismerésére, használatára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/>
              <a:t>Mintavétel és mérési módszerek folyamatos fejlesztése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Környezetellenőrzési folyamatok nyomon követése, trendek megállapítása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/>
              <a:t>Szoftver fejlesztés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800" dirty="0" smtClean="0"/>
              <a:t>Nemzetközi projektben való részvétel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3583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189261" y="1412775"/>
            <a:ext cx="641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/>
              <a:t>Köszönöm a figyelmet!</a:t>
            </a:r>
            <a:endParaRPr lang="hu-HU" sz="4800" dirty="0"/>
          </a:p>
        </p:txBody>
      </p:sp>
      <p:pic>
        <p:nvPicPr>
          <p:cNvPr id="6146" name="Picture 2" descr="nuclear smoke stack explos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3040"/>
            <a:ext cx="4405796" cy="38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A7A2E-6316-4237-AB4D-A0F49F6CBCAD}" type="datetime1">
              <a:rPr lang="hu-HU" smtClean="0"/>
              <a:t>2015.11.10.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1979712" y="6433137"/>
            <a:ext cx="5760640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pPr>
              <a:defRPr/>
            </a:pPr>
            <a:fld id="{C573F96F-9E1A-49E4-9D4E-77DE41CF1EC1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80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Környezetvédelmi Szolgálat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99592" y="6381328"/>
            <a:ext cx="2133600" cy="365125"/>
          </a:xfrm>
        </p:spPr>
        <p:txBody>
          <a:bodyPr/>
          <a:lstStyle/>
          <a:p>
            <a:pPr>
              <a:defRPr/>
            </a:pPr>
            <a:fld id="{697AA11E-9C0A-4352-8727-BDB4318BECEE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051720" y="6381328"/>
            <a:ext cx="6264696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pic>
        <p:nvPicPr>
          <p:cNvPr id="6" name="Tartalom helye 4" descr="mta-kf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6052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hu-HU" dirty="0" smtClean="0"/>
              <a:t>Környezetvédelmi Szolgálat feladatai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06380" y="134076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3200" dirty="0" smtClean="0">
                <a:latin typeface="+mj-lt"/>
              </a:rPr>
              <a:t>Környezeti sugárzás megfigyelése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Online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Dozimetriai megfigyelés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Offline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Aeroszol mintavétel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hu-HU" sz="2800" dirty="0" err="1" smtClean="0">
                <a:latin typeface="+mj-lt"/>
              </a:rPr>
              <a:t>Fallout</a:t>
            </a:r>
            <a:r>
              <a:rPr lang="hu-HU" sz="2800" dirty="0" smtClean="0">
                <a:latin typeface="+mj-lt"/>
              </a:rPr>
              <a:t> mintavétel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3200" dirty="0" smtClean="0">
                <a:latin typeface="+mj-lt"/>
              </a:rPr>
              <a:t>Személyi dozimetria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Hatósági dózismérők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800" dirty="0" smtClean="0">
                <a:latin typeface="+mj-lt"/>
              </a:rPr>
              <a:t>TLD dózismérők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800" dirty="0" err="1" smtClean="0">
                <a:latin typeface="+mj-lt"/>
              </a:rPr>
              <a:t>Egésztestszámlálás</a:t>
            </a:r>
            <a:endParaRPr lang="hu-HU" sz="2800" dirty="0" smtClean="0"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3200" dirty="0" smtClean="0">
                <a:latin typeface="+mj-lt"/>
              </a:rPr>
              <a:t>Mozgó </a:t>
            </a:r>
            <a:r>
              <a:rPr lang="hu-HU" sz="3200" dirty="0" smtClean="0">
                <a:latin typeface="+mj-lt"/>
              </a:rPr>
              <a:t>laboratórium</a:t>
            </a:r>
            <a:endParaRPr lang="hu-HU" sz="3200" dirty="0" smtClean="0">
              <a:latin typeface="+mj-lt"/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99592" y="6381328"/>
            <a:ext cx="2133600" cy="365125"/>
          </a:xfrm>
        </p:spPr>
        <p:txBody>
          <a:bodyPr/>
          <a:lstStyle/>
          <a:p>
            <a:pPr>
              <a:defRPr/>
            </a:pPr>
            <a:fld id="{0E260DC8-327A-42A9-B49F-7CDF3E969FD1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5832648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67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Környezeti sugárzás megfigyelése</a:t>
            </a:r>
            <a:endParaRPr lang="hu-HU" dirty="0"/>
          </a:p>
        </p:txBody>
      </p:sp>
      <p:pic>
        <p:nvPicPr>
          <p:cNvPr id="4" name="Picture 2" descr="15szo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498" y="1556792"/>
            <a:ext cx="2938874" cy="486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47913" y="1556792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Online rendszer: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Folyamatosan működő gamma-dózisteljesítmény mérő szondahálózat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18 db GM-cső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Mérési </a:t>
            </a:r>
            <a:r>
              <a:rPr lang="hu-HU" sz="2400" dirty="0"/>
              <a:t>adatgyűjtő </a:t>
            </a:r>
            <a:r>
              <a:rPr lang="hu-HU" sz="2400" dirty="0" smtClean="0"/>
              <a:t>szerver</a:t>
            </a:r>
            <a:endParaRPr lang="hu-HU" sz="2400" dirty="0"/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 Automata meteorológiai </a:t>
            </a:r>
            <a:r>
              <a:rPr lang="hu-HU" sz="2400" dirty="0"/>
              <a:t>állomás(ok).</a:t>
            </a:r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971600" y="6346340"/>
            <a:ext cx="2133600" cy="365125"/>
          </a:xfrm>
        </p:spPr>
        <p:txBody>
          <a:bodyPr/>
          <a:lstStyle/>
          <a:p>
            <a:pPr>
              <a:defRPr/>
            </a:pPr>
            <a:fld id="{748A4DEB-3720-433D-AB35-543A88A3DC7D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5472608" cy="365125"/>
          </a:xfrm>
        </p:spPr>
        <p:txBody>
          <a:bodyPr/>
          <a:lstStyle/>
          <a:p>
            <a:pPr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53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Megjelenítő szoftver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2B784-3C9E-4374-8C34-D32D2C3830C4}" type="datetime1">
              <a:rPr lang="hu-HU" smtClean="0"/>
              <a:t>2015.11.10.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835696" y="6356350"/>
            <a:ext cx="6120680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pic>
        <p:nvPicPr>
          <p:cNvPr id="6" name="Tartalom helye 4" descr="KFKI Ker ké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8200976" cy="49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2" r="14454"/>
          <a:stretch/>
        </p:blipFill>
        <p:spPr bwMode="auto">
          <a:xfrm>
            <a:off x="4572000" y="1933373"/>
            <a:ext cx="4211686" cy="43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u-HU" dirty="0" smtClean="0"/>
              <a:t>Offline megfigyelő állomás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19675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4 db mérőhely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Aeroszol mintavevő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Kihullás-mintavevő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Napi/heti/havi</a:t>
            </a:r>
            <a:br>
              <a:rPr lang="hu-HU" sz="2400" dirty="0" smtClean="0"/>
            </a:br>
            <a:r>
              <a:rPr lang="hu-HU" sz="2400" dirty="0" smtClean="0"/>
              <a:t>mintavétel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 </a:t>
            </a:r>
          </a:p>
        </p:txBody>
      </p:sp>
      <p:pic>
        <p:nvPicPr>
          <p:cNvPr id="5" name="Picture 4" descr="Fall-out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95829"/>
            <a:ext cx="30861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1115616" y="6356350"/>
            <a:ext cx="1475184" cy="365125"/>
          </a:xfrm>
        </p:spPr>
        <p:txBody>
          <a:bodyPr/>
          <a:lstStyle/>
          <a:p>
            <a:pPr>
              <a:defRPr/>
            </a:pPr>
            <a:fld id="{C8153A31-96F9-46AB-918F-7F1E9C140CC5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5904656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6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dirty="0" smtClean="0"/>
              <a:t>„Paksi Referencia állomás”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87" y="3177629"/>
            <a:ext cx="39052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energia.mta.hu/sites/default/files/field/image/kvsz_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9438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943832" y="1151076"/>
            <a:ext cx="4657776" cy="18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hu-HU" sz="2400" dirty="0"/>
              <a:t>Paksi Atomerőmű </a:t>
            </a:r>
            <a:r>
              <a:rPr lang="hu-HU" sz="2400" dirty="0" smtClean="0"/>
              <a:t>környezetellenőrző</a:t>
            </a:r>
          </a:p>
          <a:p>
            <a:pPr>
              <a:lnSpc>
                <a:spcPts val="3600"/>
              </a:lnSpc>
            </a:pPr>
            <a:r>
              <a:rPr lang="hu-HU" sz="2400" dirty="0" smtClean="0"/>
              <a:t>rendszerének </a:t>
            </a:r>
            <a:r>
              <a:rPr lang="hu-HU" sz="2400" dirty="0"/>
              <a:t>„A–típusú” </a:t>
            </a:r>
            <a:endParaRPr lang="hu-HU" sz="2400" dirty="0" smtClean="0"/>
          </a:p>
          <a:p>
            <a:pPr>
              <a:lnSpc>
                <a:spcPts val="3600"/>
              </a:lnSpc>
            </a:pPr>
            <a:r>
              <a:rPr lang="hu-HU" sz="2400" dirty="0" smtClean="0"/>
              <a:t>mérőállomásával </a:t>
            </a:r>
            <a:r>
              <a:rPr lang="hu-HU" sz="2400" dirty="0"/>
              <a:t>egyezik </a:t>
            </a:r>
            <a:r>
              <a:rPr lang="hu-HU" sz="2400" dirty="0" smtClean="0"/>
              <a:t>meg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27584" y="4581128"/>
            <a:ext cx="4044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Nagy térfogatú szűrőrendszer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Heti ellenőrzés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Folyamatos mintavétel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Havi ellenőrzés</a:t>
            </a:r>
            <a:endParaRPr lang="hu-HU" sz="240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0711" y="6407954"/>
            <a:ext cx="2133600" cy="365125"/>
          </a:xfrm>
        </p:spPr>
        <p:txBody>
          <a:bodyPr/>
          <a:lstStyle/>
          <a:p>
            <a:pPr>
              <a:defRPr/>
            </a:pPr>
            <a:fld id="{0FE6E954-4488-47F9-A61C-C1DD77F3F8B4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303479" y="6407954"/>
            <a:ext cx="5544616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25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9471" y="188640"/>
            <a:ext cx="8229600" cy="936104"/>
          </a:xfrm>
        </p:spPr>
        <p:txBody>
          <a:bodyPr/>
          <a:lstStyle/>
          <a:p>
            <a:r>
              <a:rPr lang="hu-HU" dirty="0" smtClean="0"/>
              <a:t>Minták mérése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92447" y="6381328"/>
            <a:ext cx="2133600" cy="365125"/>
          </a:xfrm>
        </p:spPr>
        <p:txBody>
          <a:bodyPr/>
          <a:lstStyle/>
          <a:p>
            <a:pPr>
              <a:defRPr/>
            </a:pPr>
            <a:fld id="{2CAEFCA8-019B-44CA-82B7-7B2A375CFB4F}" type="datetime1">
              <a:rPr lang="hu-HU" smtClean="0"/>
              <a:t>2015.11.10.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5688632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12915"/>
            <a:ext cx="4238625" cy="313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7" y="1268760"/>
            <a:ext cx="3096344" cy="488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427984" y="12687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Gamma- </a:t>
            </a:r>
            <a:r>
              <a:rPr lang="hu-HU" sz="2400" dirty="0" err="1" smtClean="0"/>
              <a:t>spektrometria</a:t>
            </a:r>
            <a:endParaRPr lang="hu-H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err="1" smtClean="0"/>
              <a:t>HPGe-</a:t>
            </a:r>
            <a:r>
              <a:rPr lang="hu-HU" sz="2400" dirty="0" smtClean="0"/>
              <a:t> detektor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Béta </a:t>
            </a:r>
            <a:r>
              <a:rPr lang="hu-HU" sz="2400" dirty="0" err="1" smtClean="0"/>
              <a:t>spketromatria</a:t>
            </a:r>
            <a:endParaRPr lang="hu-H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err="1" smtClean="0"/>
              <a:t>Berthold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437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Személyi dozimetria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57648" y="6381328"/>
            <a:ext cx="2133600" cy="365125"/>
          </a:xfrm>
        </p:spPr>
        <p:txBody>
          <a:bodyPr/>
          <a:lstStyle/>
          <a:p>
            <a:pPr>
              <a:defRPr/>
            </a:pPr>
            <a:fld id="{08636A69-ECAE-47F6-B6FA-927BB7F74746}" type="datetime1">
              <a:rPr lang="hu-HU" smtClean="0"/>
              <a:t>2015.11.10.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6120680" cy="365125"/>
          </a:xfrm>
        </p:spPr>
        <p:txBody>
          <a:bodyPr/>
          <a:lstStyle/>
          <a:p>
            <a:pPr algn="ctr">
              <a:defRPr/>
            </a:pPr>
            <a:r>
              <a:rPr lang="hu-HU" dirty="0" err="1" smtClean="0"/>
              <a:t>Pántya</a:t>
            </a:r>
            <a:r>
              <a:rPr lang="hu-HU" dirty="0" smtClean="0"/>
              <a:t> Annamária, MTA EK Környezetvédelmi Szolgálat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pPr>
              <a:defRPr/>
            </a:pPr>
            <a:fld id="{909AA9B6-82A3-488F-98CD-4DD55EE50AE2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4098" name="Picture 2" descr="http://www.osski.hu/osski/sefo1/oszdsz/tajekoztato/tld/1/LoxfordGreenSpot-UD802AT-UD807AT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6863"/>
            <a:ext cx="3825280" cy="28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 flipH="1">
            <a:off x="968169" y="1461554"/>
            <a:ext cx="4539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800" dirty="0" smtClean="0"/>
              <a:t>Hatósági doziméter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800" dirty="0" err="1" smtClean="0"/>
              <a:t>Termolumineszcens</a:t>
            </a:r>
            <a:r>
              <a:rPr lang="hu-HU" sz="2800" dirty="0" smtClean="0"/>
              <a:t> dózisméter</a:t>
            </a:r>
            <a:endParaRPr lang="hu-HU" sz="2800" dirty="0"/>
          </a:p>
        </p:txBody>
      </p:sp>
      <p:pic>
        <p:nvPicPr>
          <p:cNvPr id="4099" name="Kép 2" descr="Rado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24392"/>
            <a:ext cx="274013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Kép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6003"/>
            <a:ext cx="2740138" cy="146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A_EK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MTA_EK_</Template>
  <TotalTime>401</TotalTime>
  <Words>479</Words>
  <Application>Microsoft Office PowerPoint</Application>
  <PresentationFormat>Diavetítés a képernyőre (4:3 oldalarány)</PresentationFormat>
  <Paragraphs>155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MTA_EK_</vt:lpstr>
      <vt:lpstr>Egyéni tervezés</vt:lpstr>
      <vt:lpstr>1_Egyéni tervezés</vt:lpstr>
      <vt:lpstr>Sugárvédelem és környezetellenőrzés   Pántya Annamária pantya.anna@energia.mta.hu  </vt:lpstr>
      <vt:lpstr>Környezetvédelmi Szolgálat</vt:lpstr>
      <vt:lpstr>Környezetvédelmi Szolgálat feladatai</vt:lpstr>
      <vt:lpstr>Környezeti sugárzás megfigyelése</vt:lpstr>
      <vt:lpstr>Megjelenítő szoftver</vt:lpstr>
      <vt:lpstr>Offline megfigyelő állomás</vt:lpstr>
      <vt:lpstr>„Paksi Referencia állomás”</vt:lpstr>
      <vt:lpstr>Minták mérése</vt:lpstr>
      <vt:lpstr>Személyi dozimetria</vt:lpstr>
      <vt:lpstr>Belső sugárterhelés ellenőrzése</vt:lpstr>
      <vt:lpstr>Mozgó laboratórium</vt:lpstr>
      <vt:lpstr>Környezetvédelmi szolgálat kutatásai</vt:lpstr>
      <vt:lpstr>Tervezett projektek</vt:lpstr>
      <vt:lpstr>Félvezető detektoros gamma-spektrométerek kalibrációja a kisenergiás tartományban  </vt:lpstr>
      <vt:lpstr>Függvényillesztésen alapuló spektrumértékelési módszerek kidolgozása </vt:lpstr>
      <vt:lpstr>Monte Carlo szimuláció </vt:lpstr>
      <vt:lpstr>Lehetőségek</vt:lpstr>
      <vt:lpstr>PowerPoint bemutató</vt:lpstr>
    </vt:vector>
  </TitlesOfParts>
  <Company>AEKI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Horváth Ákos</dc:creator>
  <cp:lastModifiedBy>Admin</cp:lastModifiedBy>
  <cp:revision>37</cp:revision>
  <dcterms:created xsi:type="dcterms:W3CDTF">2013-04-13T20:52:48Z</dcterms:created>
  <dcterms:modified xsi:type="dcterms:W3CDTF">2015-11-10T11:26:17Z</dcterms:modified>
</cp:coreProperties>
</file>